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2" r:id="rId2"/>
  </p:sldMasterIdLst>
  <p:notesMasterIdLst>
    <p:notesMasterId r:id="rId23"/>
  </p:notesMasterIdLst>
  <p:sldIdLst>
    <p:sldId id="294" r:id="rId3"/>
    <p:sldId id="290" r:id="rId4"/>
    <p:sldId id="296" r:id="rId5"/>
    <p:sldId id="279" r:id="rId6"/>
    <p:sldId id="280" r:id="rId7"/>
    <p:sldId id="301" r:id="rId8"/>
    <p:sldId id="304" r:id="rId9"/>
    <p:sldId id="302" r:id="rId10"/>
    <p:sldId id="260" r:id="rId11"/>
    <p:sldId id="275" r:id="rId12"/>
    <p:sldId id="261" r:id="rId13"/>
    <p:sldId id="262" r:id="rId14"/>
    <p:sldId id="265" r:id="rId15"/>
    <p:sldId id="305" r:id="rId16"/>
    <p:sldId id="306" r:id="rId17"/>
    <p:sldId id="273" r:id="rId18"/>
    <p:sldId id="307" r:id="rId19"/>
    <p:sldId id="308" r:id="rId20"/>
    <p:sldId id="309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  <a:srgbClr val="00487E"/>
    <a:srgbClr val="00467A"/>
    <a:srgbClr val="0028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84" autoAdjust="0"/>
    <p:restoredTop sz="94660"/>
  </p:normalViewPr>
  <p:slideViewPr>
    <p:cSldViewPr snapToGrid="0">
      <p:cViewPr>
        <p:scale>
          <a:sx n="42" d="100"/>
          <a:sy n="42" d="100"/>
        </p:scale>
        <p:origin x="-220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5097E-2"/>
          <c:y val="0.30051905969691767"/>
          <c:w val="0.93830175696457274"/>
          <c:h val="0.441673270999975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.16858003431717486"/>
                  <c:y val="0.279500678718552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150-210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368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/>
                      <a:t>в </a:t>
                    </a:r>
                    <a:r>
                      <a:rPr lang="ru-RU" sz="1400" dirty="0" smtClean="0"/>
                      <a:t>6 раз</a:t>
                    </a:r>
                    <a:endParaRPr lang="ru-RU" sz="140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Val val="1"/>
        </c:dLbls>
        <c:axId val="115677440"/>
        <c:axId val="115679232"/>
      </c:barChart>
      <c:catAx>
        <c:axId val="115677440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5679232"/>
        <c:crosses val="autoZero"/>
        <c:auto val="1"/>
        <c:lblAlgn val="ctr"/>
        <c:lblOffset val="100"/>
      </c:catAx>
      <c:valAx>
        <c:axId val="115679232"/>
        <c:scaling>
          <c:orientation val="minMax"/>
        </c:scaling>
        <c:delete val="1"/>
        <c:axPos val="l"/>
        <c:numFmt formatCode="0" sourceLinked="1"/>
        <c:tickLblPos val="none"/>
        <c:crossAx val="115677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32F916ED-1376-49AB-B21C-2D64F0DD9B76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1296-D540-4457-9E53-C2D2EFE7CEE8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0B07-E4DE-4986-AE7C-76D5EFAFB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8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0B07-E4DE-4986-AE7C-76D5EFAFB6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3AE6FE-9AD5-472C-9B91-8CB175C30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2550CE-8E62-48DF-A327-76EF89A7A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4FF33B-C3BA-4019-8F80-7BF6B63D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86BCF3-D9BB-41D9-AB6D-6B16D270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B5A79A-1CFE-4291-AECD-069177EE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08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A37C77-C0C5-4988-AC0F-2687CE7F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4FCF7B-D1CC-4A5B-8B49-6C3C0B8D5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30DE20-9CAD-4B85-B185-FBF45F4B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2B5D28-6A40-40EA-A22A-E2B3FC3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C12E31-6B73-4D3C-BBF3-D295EF70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71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43C336-C157-4DC6-98AE-03F54B0E0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F9762F-9E36-4D07-89B5-123C9DDB4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D0E028-A6EE-4FE2-82D7-29F726DF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8C1215-8BFF-474D-8499-00FE918D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32EBB1-B3AA-4315-BF2D-EEEF4FC5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767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59633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24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04361C-A2BB-48E2-94D3-BD8408A3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E12FD0-36AB-4FC2-9303-60B899E2D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A636C5-6C0F-4EE2-96CB-78980E64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FAC2F4-1A24-4ABF-95EE-4EF64FAF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2FE6E9-6DBA-42E5-B6E7-BDEF02F6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86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EBD27-F7E2-4A04-90B2-671181C4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1F91C9-C9C8-4F9B-B1DD-EE9B05024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EBCCFD-A676-4F18-A9CA-461BF657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4B0162-EA7A-43D8-9FCE-A64C210A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ADB30A-3ED8-4AA5-94D4-170B65C0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82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3570A0-033D-4620-AFCB-7B87CC9B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20AA14-A030-4AB1-A67B-F978AAFFC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8EE693-1518-46F9-AAA6-BB35D94B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B8BB31-B0EE-4584-B567-FCE22EB3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C69815-7E6C-44B7-9DD5-2004BD12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3C9F1C-5826-44EA-9D20-70E6248E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40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6E6144-86C2-4224-91DC-283B1D727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CFAEF6-39C2-49E3-873D-51F0AD981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31A4D4-053A-4C1A-B256-0C0366DC8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44F23C9-A4E9-4AE6-B75B-3F37DB93C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1372CEC-9FBF-44D3-9031-349146F6C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F91B9D4-EAFA-4BF0-A7EE-46CD72F1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38AAD09-C2DD-4CFC-B02B-95C02B55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D1AF8E5-4416-451B-97E4-7DE11662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6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7F6740-3A8D-44F5-948C-A007C4B9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EDEFBC-F197-4CF4-8B25-D4A3221D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D04A18-9810-4AA8-98F9-2243EF09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15930D-0754-4B00-9461-220BC25E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88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C3A25CB-7788-4EB5-BA62-8446E62D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9DF7BAD-C224-4AFA-8EB4-A64A4D77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B5C7A3-B679-46BF-8701-7DAB735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0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D83B31-0BFF-42AA-8F3E-A75FD1D4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020D6D-0548-416C-B38C-25A7D371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D3D977-9FAF-4CE9-B997-02F2427F3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E44112-1DF5-463C-9BC0-19D9967A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13CCA2-E2B9-4947-A50A-653283D5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FC9A86-26BE-4A59-8A7C-02504E77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87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8896D-9BEC-406B-9077-C87E2C23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863504-98E8-4289-9321-C86368128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DE0F182-77C5-437C-9F45-3D9A86AC3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CE88A8-C5D2-4BFD-B539-0775E4D8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AF3E0C-A067-44D6-95EC-F6B51042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5764AA-D775-4094-A357-FA2DA733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7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D14D12-9F7A-4189-9763-1F2CC225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2D8472-C809-48CF-86C3-94AF8A5C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96B8C5-A944-448E-B6D7-23FE8A06A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834A-77AF-48DF-B8BE-FAB07C4C83F5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195183-1608-4FD2-BECD-538043C71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FF08F6-F9A0-44E8-A4AB-0AB472AB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01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70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C052C25-5770-4EDA-8877-D3C33E36F0BA}"/>
              </a:ext>
            </a:extLst>
          </p:cNvPr>
          <p:cNvSpPr txBox="1">
            <a:spLocks/>
          </p:cNvSpPr>
          <p:nvPr/>
        </p:nvSpPr>
        <p:spPr>
          <a:xfrm>
            <a:off x="1685925" y="312738"/>
            <a:ext cx="6858000" cy="238760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5500" dirty="0" smtClean="0">
                <a:solidFill>
                  <a:schemeClr val="accent1">
                    <a:lumMod val="50000"/>
                  </a:schemeClr>
                </a:solidFill>
              </a:rPr>
              <a:t>БЕРЕЖЛИВОЕ</a:t>
            </a:r>
          </a:p>
          <a:p>
            <a:r>
              <a:rPr lang="ru-RU" sz="5500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endParaRPr lang="ru-RU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39" y="288357"/>
            <a:ext cx="6818341" cy="58477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121" y="1859280"/>
            <a:ext cx="291736" cy="20378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3143" y="1630681"/>
          <a:ext cx="1697432" cy="198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7432">
                  <a:extLst>
                    <a:ext uri="{9D8B030D-6E8A-4147-A177-3AD203B41FA5}"/>
                  </a:extLst>
                </a:gridCol>
              </a:tblGrid>
              <a:tr h="3999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 отделом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94105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бланка</a:t>
                      </a:r>
                    </a:p>
                    <a:p>
                      <a:pPr algn="ctr"/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теста в </a:t>
                      </a:r>
                      <a:r>
                        <a:rPr lang="ru-RU" alt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сервисе – Гугл  таблице </a:t>
                      </a:r>
                      <a:endParaRPr lang="ru-RU" alt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085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 мин.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35150" y="1021081"/>
            <a:ext cx="504825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4600" y="1691641"/>
          <a:ext cx="2100943" cy="1874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00943">
                  <a:extLst>
                    <a:ext uri="{9D8B030D-6E8A-4147-A177-3AD203B41FA5}"/>
                  </a:extLst>
                </a:gridCol>
              </a:tblGrid>
              <a:tr h="33636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отделом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99974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Сообщение тренерам- преподавателям о тестировании</a:t>
                      </a:r>
                      <a:endParaRPr lang="ru-RU" alt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381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3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н.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51275" y="1036320"/>
            <a:ext cx="503238" cy="426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822371" y="1737361"/>
          <a:ext cx="1894115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94115">
                  <a:extLst>
                    <a:ext uri="{9D8B030D-6E8A-4147-A177-3AD203B41FA5}"/>
                  </a:extLst>
                </a:gridCol>
              </a:tblGrid>
              <a:tr h="53632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Тренеры-преподаватели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57162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Сообщение о тестировании учащимся </a:t>
                      </a:r>
                      <a:endParaRPr lang="ru-RU" alt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353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2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н.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011863" y="1005840"/>
            <a:ext cx="503237" cy="487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2329543" y="2754085"/>
            <a:ext cx="370114" cy="23948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4582887" y="2732315"/>
            <a:ext cx="381000" cy="2612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185057" y="4746171"/>
            <a:ext cx="3048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59527" y="4099561"/>
          <a:ext cx="1959428" cy="17526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59428">
                  <a:extLst>
                    <a:ext uri="{9D8B030D-6E8A-4147-A177-3AD203B41FA5}"/>
                  </a:extLst>
                </a:gridCol>
              </a:tblGrid>
              <a:tr h="3878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 отделом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3185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Распечатка сводной таблицы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результатов 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сервисе – Гугл таблице </a:t>
                      </a:r>
                      <a:endParaRPr lang="ru-RU" alt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28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мин.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754087" y="4008120"/>
            <a:ext cx="424542" cy="18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59428" y="3535680"/>
            <a:ext cx="555171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032171" y="1737359"/>
          <a:ext cx="1758692" cy="17221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8692">
                  <a:extLst>
                    <a:ext uri="{9D8B030D-6E8A-4147-A177-3AD203B41FA5}"/>
                  </a:extLst>
                </a:gridCol>
              </a:tblGrid>
              <a:tr h="32581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82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тестовых заданий </a:t>
                      </a:r>
                      <a:r>
                        <a:rPr lang="ru-RU" alt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сервисе – Гугл таблице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338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10 –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13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8207829" y="1112521"/>
            <a:ext cx="51162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54828" y="3657601"/>
            <a:ext cx="5889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ВПП (время протекания процесса) – 25 мин - (30 мин.)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Экономия времени 2,08 - 3 часа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Расходование бумаги 1-2 листа , экономия 89-98 листов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ятно 1 60"/>
          <p:cNvSpPr/>
          <p:nvPr/>
        </p:nvSpPr>
        <p:spPr>
          <a:xfrm>
            <a:off x="8322018" y="2956560"/>
            <a:ext cx="617537" cy="67056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591312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Условные обозначения: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1</a:t>
            </a:r>
          </a:p>
          <a:p>
            <a:pPr algn="ctr"/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но 1 60"/>
          <p:cNvSpPr/>
          <p:nvPr/>
        </p:nvSpPr>
        <p:spPr>
          <a:xfrm>
            <a:off x="0" y="6294120"/>
            <a:ext cx="670559" cy="56388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ru-RU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6280" y="6339840"/>
            <a:ext cx="382524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Отсутствие интернета у учащихся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6672943" y="2699657"/>
            <a:ext cx="424544" cy="2830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22320" y="4587240"/>
            <a:ext cx="5821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ПРЕДЛОЖЕНИЯ ПО УЛУЧШЕНИЮ :</a:t>
            </a:r>
          </a:p>
          <a:p>
            <a:r>
              <a:rPr lang="ru-RU" sz="16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1. Выполнение тестовых заданий учащимися по теоретической подготовке в </a:t>
            </a:r>
            <a:r>
              <a:rPr lang="ru-RU" sz="1600" b="1" dirty="0" err="1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– сервисе Гугл таблицы;</a:t>
            </a:r>
          </a:p>
          <a:p>
            <a:r>
              <a:rPr lang="ru-RU" sz="16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2. Обучение  тренеров-преподавателей основам  работы в Гугл таблицах;</a:t>
            </a:r>
          </a:p>
          <a:p>
            <a:r>
              <a:rPr lang="ru-RU" sz="16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3. Оформить  чек-лист по созданию  теста теоретических знаний в Гугл таблице.</a:t>
            </a:r>
            <a:endParaRPr lang="ru-RU" sz="1600" b="1" dirty="0">
              <a:solidFill>
                <a:srgbClr val="004D8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34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7069" y="0"/>
            <a:ext cx="4320413" cy="107721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мероприятий по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устранению проблем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97000"/>
          <a:ext cx="9144001" cy="5633505"/>
        </p:xfrm>
        <a:graphic>
          <a:graphicData uri="http://schemas.openxmlformats.org/drawingml/2006/table">
            <a:tbl>
              <a:tblPr/>
              <a:tblGrid>
                <a:gridCol w="441960"/>
                <a:gridCol w="2194560"/>
                <a:gridCol w="2133600"/>
                <a:gridCol w="2282003"/>
                <a:gridCol w="2091878"/>
              </a:tblGrid>
              <a:tr h="473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проблемы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коренные причины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предполагаемый эффект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55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Длительный процесс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подготовки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тестированию теоретических знаний учащихся объединения «Спортивная борьба»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Задействовано большое количество людей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учащиеся занимаются на базе  разных учреждений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(г. Новокузнецк: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Народная 31а,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Филиппова 10)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тестов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помощью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сервиса Гугл таблицы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Сокращение времени на подготовку к тестированию теоретических знаний учащихся объединения «Спортивная борьба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25-30 минут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13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Ручной подсчёт результатов тестирования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электронного подсчёта результатов тестирования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Автоматический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подсчет результатов  в Гугл таблице д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ля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анализа сводной таблицы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Сокращение времени на анализ и обработку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25-30 минут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5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Большой объем расходования бумаги  при проведении тестирования 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 бумаги 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затраты на печать  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1.Создание и отработка алгоритма тестирования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использованием Гугл таблицы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Актуализация данных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учащихся </a:t>
                      </a: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Сокращение расходов на бумагу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1-2 листа для составления справки о проведении тестирования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918" marR="50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70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7802" cy="58477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131840" y="4613564"/>
          <a:ext cx="5832648" cy="207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136072"/>
          <a:ext cx="9144000" cy="4103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7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82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9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Сокращение временных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затрат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подготовку к тестированию теоретических знаний учащихся объединения «Спортивная борьба»</a:t>
                      </a: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2.Сокращение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временных затрат на обработку результатов тестирования теоретических знаний учащихся объединения «Спортивная борьба»</a:t>
                      </a:r>
                      <a:endParaRPr lang="en-US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расходов на бумагу при проведении тестирования теоретических знаний учащихся объединения «Спортивная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борьба»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150-210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150-210 мин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90-100 листов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раз;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1-2 листа для составления справки о проведении тестирования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Повышение качества знаний учащихся через современные технологии;</a:t>
                      </a: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2.Формирование навыка самоконтроля</a:t>
                      </a: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Экономия бумаги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654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116633"/>
            <a:ext cx="6403548" cy="45140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Визуализация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«Было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– «Стало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C55EA92-9E8C-4570-AEAE-1C3451F95384}"/>
              </a:ext>
            </a:extLst>
          </p:cNvPr>
          <p:cNvGraphicFramePr>
            <a:graphicFrameLocks noGrp="1"/>
          </p:cNvGraphicFramePr>
          <p:nvPr/>
        </p:nvGraphicFramePr>
        <p:xfrm>
          <a:off x="0" y="1019210"/>
          <a:ext cx="9144000" cy="418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7880">
                  <a:extLst>
                    <a:ext uri="{9D8B030D-6E8A-4147-A177-3AD203B41FA5}">
                      <a16:colId xmlns:a16="http://schemas.microsoft.com/office/drawing/2014/main" xmlns="" val="4042202169"/>
                    </a:ext>
                  </a:extLst>
                </a:gridCol>
                <a:gridCol w="3246120">
                  <a:extLst>
                    <a:ext uri="{9D8B030D-6E8A-4147-A177-3AD203B41FA5}">
                      <a16:colId xmlns:a16="http://schemas.microsoft.com/office/drawing/2014/main" xmlns="" val="761562910"/>
                    </a:ext>
                  </a:extLst>
                </a:gridCol>
              </a:tblGrid>
              <a:tr h="3177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820122"/>
                  </a:ext>
                </a:extLst>
              </a:tr>
              <a:tr h="317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бланка тест 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- 25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мин., 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-10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9648800"/>
                  </a:ext>
                </a:extLst>
              </a:tr>
              <a:tr h="402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Распечатывание  бланка тестовых заданий 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-10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4081032"/>
                  </a:ext>
                </a:extLst>
              </a:tr>
              <a:tr h="540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Раздача бланка тренерам-преподавателям для выполнения заданий учащимися 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-5 мин.,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10 мин.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Сообщение тренерам- преподавателям о тестировании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-3 мин.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6137728"/>
                  </a:ext>
                </a:extLst>
              </a:tr>
              <a:tr h="496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Раздача бланка тестовых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заданий 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ренерами-преподавателями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учащимся . 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-5 мин.,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10 мин.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Сообщение о тестировании учащимся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183994"/>
                  </a:ext>
                </a:extLst>
              </a:tr>
              <a:tr h="306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тестовых заданий учащимися 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 мин.,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70 мин.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-10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13 мин.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416309"/>
                  </a:ext>
                </a:extLst>
              </a:tr>
              <a:tr h="762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Тренеры -преподаватели: подсчёт результатов мониторинга и составление итогового отчета  по группе и передача итогов зам. директора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 мин.,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30 мин.</a:t>
                      </a:r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476093"/>
                  </a:ext>
                </a:extLst>
              </a:tr>
              <a:tr h="496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Подсчёт результатов мониторинга по школе </a:t>
                      </a:r>
                      <a:endParaRPr lang="ru-RU" sz="1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 мин.,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30 мин.</a:t>
                      </a:r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Распечатка сводной таблицы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944822"/>
                  </a:ext>
                </a:extLst>
              </a:tr>
              <a:tr h="501050">
                <a:tc>
                  <a:txBody>
                    <a:bodyPr/>
                    <a:lstStyle>
                      <a:lvl1pPr marL="0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1241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22482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33723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44964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56205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67446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78687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89928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сводного</a:t>
                      </a:r>
                      <a:r>
                        <a:rPr lang="ru-RU" alt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отчёта </a:t>
                      </a:r>
                      <a:r>
                        <a:rPr lang="ru-RU" alt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по школе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-5 мин.,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15 мин</a:t>
                      </a:r>
                      <a:endParaRPr lang="ru-RU" sz="140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1241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22482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33723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44964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56205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67446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78687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89928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" name="Picture 1" descr="C:\Users\User\Desktop\ETVE3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680" y="5216191"/>
            <a:ext cx="1021079" cy="1458929"/>
          </a:xfrm>
          <a:prstGeom prst="rect">
            <a:avLst/>
          </a:prstGeom>
          <a:noFill/>
        </p:spPr>
      </p:pic>
      <p:pic>
        <p:nvPicPr>
          <p:cNvPr id="7" name="Picture 2" descr="C:\Users\User\Desktop\AIBM1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270" y="5274449"/>
            <a:ext cx="1473483" cy="1491343"/>
          </a:xfrm>
          <a:prstGeom prst="rect">
            <a:avLst/>
          </a:prstGeom>
          <a:noFill/>
        </p:spPr>
      </p:pic>
      <p:pic>
        <p:nvPicPr>
          <p:cNvPr id="8" name="Рисунок 7" descr="C:\Users\User\Desktop\ECHQ80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744" y="5188388"/>
            <a:ext cx="1461375" cy="147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ILDR27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7587" y="5202475"/>
            <a:ext cx="1415141" cy="14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22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1" y="441960"/>
            <a:ext cx="7010399" cy="1005840"/>
          </a:xfrm>
        </p:spPr>
        <p:txBody>
          <a:bodyPr/>
          <a:lstStyle/>
          <a:p>
            <a: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Тестовые задания по теоретической подготовке</a:t>
            </a:r>
            <a:b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учащихся объединения "Спортивная борьба"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Тестовые задания С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32560"/>
            <a:ext cx="4734878" cy="4734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80" y="0"/>
            <a:ext cx="7036580" cy="954107"/>
          </a:xfrm>
        </p:spPr>
        <p:txBody>
          <a:bodyPr/>
          <a:lstStyle/>
          <a:p>
            <a:r>
              <a:rPr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тестовых ответов</a:t>
            </a:r>
            <a:br>
              <a:rPr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теоретической подготовке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Статистика ответо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" y="901018"/>
            <a:ext cx="6903720" cy="574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5425" y="116632"/>
            <a:ext cx="6642846" cy="1200329"/>
          </a:xfrm>
        </p:spPr>
        <p:txBody>
          <a:bodyPr/>
          <a:lstStyle/>
          <a:p>
            <a: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sz="2400" smtClean="0">
                <a:latin typeface="Times New Roman" pitchFamily="18" charset="0"/>
                <a:cs typeface="Times New Roman" pitchFamily="18" charset="0"/>
              </a:rPr>
            </a:br>
            <a:r>
              <a:rPr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удовлетворенности  внедрения электронного </a:t>
            </a:r>
            <a:br>
              <a:rPr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тестирования по теоретической подготовке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03760" y="1235034"/>
            <a:ext cx="85146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\\Desktop-s7q7e0q\обмен\Бережливые технологии\Мониторин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293" y="1243046"/>
            <a:ext cx="5413248" cy="541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562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79" y="0"/>
            <a:ext cx="6832185" cy="1415483"/>
          </a:xfrm>
        </p:spPr>
        <p:txBody>
          <a:bodyPr/>
          <a:lstStyle/>
          <a:p>
            <a: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 удовлетворенности </a:t>
            </a:r>
            <a:b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электронного тестирования по теоретической </a:t>
            </a:r>
            <a:b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анализ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471" y="1228488"/>
            <a:ext cx="6568328" cy="5003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нализ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707" y="0"/>
            <a:ext cx="69697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анализ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65" y="1175657"/>
            <a:ext cx="8563141" cy="529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207008"/>
            <a:ext cx="7174361" cy="2677656"/>
          </a:xfrm>
        </p:spPr>
        <p:txBody>
          <a:bodyPr/>
          <a:lstStyle/>
          <a:p>
            <a: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ТЕСТИРОВАНИЯ  </a:t>
            </a:r>
            <a:b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ТЕОРЕТИЧЕСКИХ ЗНАНИЙ УЧАЩИХСЯ ОБЪЕДИНЕНИЯ "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СПОРТИВНАЯ БОРЬБА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(ДИСЦИПЛИНА ГРЕКО-РИМСКАЯ БРЬБА) МАУ ДО «ДЕТСКО-ЮНОШЕСКАЯ СПОРТИВНАЯ ШКОЛА № 5»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Этот ХОРОШИ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3845" y="347473"/>
            <a:ext cx="858539" cy="469806"/>
          </a:xfrm>
        </p:spPr>
      </p:pic>
    </p:spTree>
    <p:extLst>
      <p:ext uri="{BB962C8B-B14F-4D97-AF65-F5344CB8AC3E}">
        <p14:creationId xmlns:p14="http://schemas.microsoft.com/office/powerpoint/2010/main" xmlns="" val="425768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Desktop-s7q7e0q\обмен\Бережливые технологии\Стандартизац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211" y="0"/>
            <a:ext cx="52093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562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2" y="1480457"/>
            <a:ext cx="864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4543" y="1273629"/>
            <a:ext cx="839288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\\Desktop-s7q7e0q\обмен\Шкарпетина Т.В\Паспорт  лин-проекта утвержденный_ДЮСШ №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99424" y="-1286575"/>
            <a:ext cx="6858001" cy="943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396635" cy="58477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36914" y="2446318"/>
            <a:ext cx="3230089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Ярошенко Анастасия Сергеевна, заместитель директора по БЖ,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руководитель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лин-проекта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1396" y="4476997"/>
            <a:ext cx="3408219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Каширин Константин Сергеевич, тренер-преподаватель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3278" y="2636322"/>
            <a:ext cx="3227194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Шкарпетина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Татьяна Викторовна, заведующий отделом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60665" y="4381995"/>
            <a:ext cx="3016332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Бикулова Наталья Сергеевна,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педагог-организатор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C:\Users\User\Desktop\Ярошенко А.С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56" y="2410690"/>
            <a:ext cx="712333" cy="949777"/>
          </a:xfrm>
          <a:prstGeom prst="rect">
            <a:avLst/>
          </a:prstGeom>
          <a:noFill/>
        </p:spPr>
      </p:pic>
      <p:pic>
        <p:nvPicPr>
          <p:cNvPr id="1027" name="Picture 3" descr="C:\Users\User\Desktop\Каширин К.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3869" y="4298867"/>
            <a:ext cx="866899" cy="866899"/>
          </a:xfrm>
          <a:prstGeom prst="rect">
            <a:avLst/>
          </a:prstGeom>
          <a:noFill/>
        </p:spPr>
      </p:pic>
      <p:pic>
        <p:nvPicPr>
          <p:cNvPr id="1028" name="Picture 4" descr="C:\Users\User\Desktop\я кабин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367" y="2470068"/>
            <a:ext cx="712482" cy="922751"/>
          </a:xfrm>
          <a:prstGeom prst="rect">
            <a:avLst/>
          </a:prstGeom>
          <a:noFill/>
        </p:spPr>
      </p:pic>
      <p:pic>
        <p:nvPicPr>
          <p:cNvPr id="1029" name="Picture 5" descr="C:\Users\User\Desktop\llfUBKx_eGx1O_EuybHuJOPcb9S8_9Q8l2_J35wuWjkKmkuVsumDAAnJ685oUBcGsKut82mdapKXFYVtuuKQVEp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229" y="4263242"/>
            <a:ext cx="935181" cy="935181"/>
          </a:xfrm>
          <a:prstGeom prst="rect">
            <a:avLst/>
          </a:prstGeom>
          <a:noFill/>
        </p:spPr>
      </p:pic>
      <p:pic>
        <p:nvPicPr>
          <p:cNvPr id="1030" name="Рисунок 1" descr="C:\Documents and Settings\Огуря\Рабочий стол\clip_image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9589" y="997526"/>
            <a:ext cx="909890" cy="101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061361" y="1175657"/>
            <a:ext cx="4073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Федяев Александр Константинович ,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директор МАУ ДО «ДЮСШ №5»,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заказчик проекта 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26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Таблица 110"/>
          <p:cNvGraphicFramePr>
            <a:graphicFrameLocks noGrp="1"/>
          </p:cNvGraphicFramePr>
          <p:nvPr/>
        </p:nvGraphicFramePr>
        <p:xfrm>
          <a:off x="1996440" y="3729446"/>
          <a:ext cx="2225040" cy="21928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25040">
                  <a:extLst>
                    <a:ext uri="{9D8B030D-6E8A-4147-A177-3AD203B41FA5}"/>
                  </a:extLst>
                </a:gridCol>
              </a:tblGrid>
              <a:tr h="3243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Тренеры-преподаватели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424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Подсчёт результатов мониторинга и составление итогового отчета  по группе и передача итогов зам. директора 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119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25 - 30 мин.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0"/>
            <a:ext cx="7342909" cy="95410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01 января 2022 года по 05 декабря 2022 года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7825" y="1328057"/>
            <a:ext cx="253804" cy="17291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458686" y="1021079"/>
            <a:ext cx="707571" cy="487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</a:p>
        </p:txBody>
      </p:sp>
      <p:graphicFrame>
        <p:nvGraphicFramePr>
          <p:cNvPr id="82" name="Таблица 81"/>
          <p:cNvGraphicFramePr>
            <a:graphicFrameLocks noGrp="1"/>
          </p:cNvGraphicFramePr>
          <p:nvPr/>
        </p:nvGraphicFramePr>
        <p:xfrm>
          <a:off x="640080" y="1524000"/>
          <a:ext cx="1754777" cy="16692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4777">
                  <a:extLst>
                    <a:ext uri="{9D8B030D-6E8A-4147-A177-3AD203B41FA5}"/>
                  </a:extLst>
                </a:gridCol>
              </a:tblGrid>
              <a:tr h="6095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 отделом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09593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бланка</a:t>
                      </a:r>
                    </a:p>
                    <a:p>
                      <a:pPr algn="ctr"/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теста</a:t>
                      </a:r>
                      <a:endParaRPr lang="ru-RU" alt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00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 мин.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3" name="Стрелка вправо 82"/>
          <p:cNvSpPr/>
          <p:nvPr/>
        </p:nvSpPr>
        <p:spPr>
          <a:xfrm>
            <a:off x="2272394" y="2302102"/>
            <a:ext cx="366713" cy="249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2645230" y="1539241"/>
          <a:ext cx="1828799" cy="17108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8799">
                  <a:extLst>
                    <a:ext uri="{9D8B030D-6E8A-4147-A177-3AD203B41FA5}"/>
                  </a:extLst>
                </a:gridCol>
              </a:tblGrid>
              <a:tr h="4912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отделом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3541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Распечатывание бланка тестовых заданий</a:t>
                      </a:r>
                      <a:endParaRPr lang="ru-RU" alt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6112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10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 ми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н.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7" name="Пятно 1 60"/>
          <p:cNvSpPr/>
          <p:nvPr/>
        </p:nvSpPr>
        <p:spPr>
          <a:xfrm>
            <a:off x="2596355" y="301617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614057" y="975360"/>
            <a:ext cx="685799" cy="579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</a:p>
        </p:txBody>
      </p:sp>
      <p:graphicFrame>
        <p:nvGraphicFramePr>
          <p:cNvPr id="94" name="Таблица 93"/>
          <p:cNvGraphicFramePr>
            <a:graphicFrameLocks noGrp="1"/>
          </p:cNvGraphicFramePr>
          <p:nvPr/>
        </p:nvGraphicFramePr>
        <p:xfrm>
          <a:off x="4713514" y="1417319"/>
          <a:ext cx="2111829" cy="18897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11829">
                  <a:extLst>
                    <a:ext uri="{9D8B030D-6E8A-4147-A177-3AD203B41FA5}"/>
                  </a:extLst>
                </a:gridCol>
              </a:tblGrid>
              <a:tr h="32582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Педагог-организатор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38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Передача</a:t>
                      </a:r>
                      <a:r>
                        <a:rPr lang="ru-RU" alt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бланков тренерам-преподавателям  для выполнения</a:t>
                      </a:r>
                      <a:r>
                        <a:rPr lang="ru-RU" alt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заданий учащимися</a:t>
                      </a:r>
                      <a:endParaRPr lang="ru-RU" alt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582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5-10 мин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5" name="Стрелка вправо 94"/>
          <p:cNvSpPr/>
          <p:nvPr/>
        </p:nvSpPr>
        <p:spPr>
          <a:xfrm>
            <a:off x="4397149" y="2277382"/>
            <a:ext cx="427037" cy="284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7" name="Пятно 1 60"/>
          <p:cNvSpPr/>
          <p:nvPr/>
        </p:nvSpPr>
        <p:spPr>
          <a:xfrm>
            <a:off x="4648200" y="2808514"/>
            <a:ext cx="555171" cy="5334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graphicFrame>
        <p:nvGraphicFramePr>
          <p:cNvPr id="100" name="Таблица 99"/>
          <p:cNvGraphicFramePr>
            <a:graphicFrameLocks noGrp="1"/>
          </p:cNvGraphicFramePr>
          <p:nvPr/>
        </p:nvGraphicFramePr>
        <p:xfrm>
          <a:off x="7097486" y="1447799"/>
          <a:ext cx="1915885" cy="182662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15885">
                  <a:extLst>
                    <a:ext uri="{9D8B030D-6E8A-4147-A177-3AD203B41FA5}"/>
                  </a:extLst>
                </a:gridCol>
              </a:tblGrid>
              <a:tr h="6088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Тренер-преподаватель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59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Раздача бланков  учащимся для выполнения</a:t>
                      </a:r>
                      <a:r>
                        <a:rPr lang="ru-RU" alt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заданий</a:t>
                      </a:r>
                      <a:endParaRPr lang="ru-RU" alt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81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5-10 мин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1" name="Прямоугольник 100"/>
          <p:cNvSpPr/>
          <p:nvPr/>
        </p:nvSpPr>
        <p:spPr>
          <a:xfrm>
            <a:off x="6193971" y="975360"/>
            <a:ext cx="664029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ятно 1 60"/>
          <p:cNvSpPr/>
          <p:nvPr/>
        </p:nvSpPr>
        <p:spPr>
          <a:xfrm>
            <a:off x="6989617" y="2868883"/>
            <a:ext cx="631372" cy="446314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8199120" y="975361"/>
            <a:ext cx="759823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" name="Таблица 103"/>
          <p:cNvGraphicFramePr>
            <a:graphicFrameLocks noGrp="1"/>
          </p:cNvGraphicFramePr>
          <p:nvPr/>
        </p:nvGraphicFramePr>
        <p:xfrm>
          <a:off x="320040" y="3764281"/>
          <a:ext cx="1524000" cy="14394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</a:tblGrid>
              <a:tr h="2979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/>
                </a:tc>
              </a:tr>
              <a:tr h="617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заданий тестов </a:t>
                      </a:r>
                    </a:p>
                  </a:txBody>
                  <a:tcPr/>
                </a:tc>
              </a:tr>
              <a:tr h="517206">
                <a:tc>
                  <a:txBody>
                    <a:bodyPr/>
                    <a:lstStyle/>
                    <a:p>
                      <a:pPr algn="l">
                        <a:tabLst>
                          <a:tab pos="0" algn="l"/>
                          <a:tab pos="274638" algn="l"/>
                          <a:tab pos="1341438" algn="l"/>
                        </a:tabLs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50 – 70 мин.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6" name="Прямоугольник 105"/>
          <p:cNvSpPr/>
          <p:nvPr/>
        </p:nvSpPr>
        <p:spPr>
          <a:xfrm>
            <a:off x="746761" y="3307080"/>
            <a:ext cx="807719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</a:t>
            </a:r>
            <a:r>
              <a:rPr lang="ru-RU" sz="900" b="1" dirty="0" smtClean="0">
                <a:solidFill>
                  <a:schemeClr val="tx1"/>
                </a:solidFill>
              </a:rPr>
              <a:t>5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09" name="Пятно 1 60"/>
          <p:cNvSpPr/>
          <p:nvPr/>
        </p:nvSpPr>
        <p:spPr>
          <a:xfrm>
            <a:off x="3627120" y="5166360"/>
            <a:ext cx="777240" cy="62484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10" name="Стрелка вправо 109"/>
          <p:cNvSpPr/>
          <p:nvPr/>
        </p:nvSpPr>
        <p:spPr>
          <a:xfrm>
            <a:off x="1798321" y="4434841"/>
            <a:ext cx="243840" cy="2285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3017520" y="3383280"/>
            <a:ext cx="792481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</a:t>
            </a:r>
            <a:r>
              <a:rPr lang="ru-RU" sz="900" b="1" dirty="0">
                <a:solidFill>
                  <a:schemeClr val="tx1"/>
                </a:solidFill>
              </a:rPr>
              <a:t> </a:t>
            </a:r>
            <a:r>
              <a:rPr lang="ru-RU" sz="900" b="1" dirty="0" smtClean="0">
                <a:solidFill>
                  <a:schemeClr val="tx1"/>
                </a:solidFill>
              </a:rPr>
              <a:t>6</a:t>
            </a:r>
            <a:endParaRPr lang="ru-RU" sz="900" b="1" dirty="0">
              <a:solidFill>
                <a:schemeClr val="tx1"/>
              </a:solidFill>
            </a:endParaRPr>
          </a:p>
        </p:txBody>
      </p:sp>
      <p:graphicFrame>
        <p:nvGraphicFramePr>
          <p:cNvPr id="113" name="Таблица 112"/>
          <p:cNvGraphicFramePr>
            <a:graphicFrameLocks noGrp="1"/>
          </p:cNvGraphicFramePr>
          <p:nvPr/>
        </p:nvGraphicFramePr>
        <p:xfrm>
          <a:off x="4465320" y="3566161"/>
          <a:ext cx="1889760" cy="17432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89760">
                  <a:extLst>
                    <a:ext uri="{9D8B030D-6E8A-4147-A177-3AD203B41FA5}"/>
                  </a:extLst>
                </a:gridCol>
              </a:tblGrid>
              <a:tr h="5514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УВР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2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Подсчёт результатов мониторинга  по школе 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43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25 - 30 мин.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4" name="Пятно 1 60"/>
          <p:cNvSpPr/>
          <p:nvPr/>
        </p:nvSpPr>
        <p:spPr>
          <a:xfrm>
            <a:off x="3569382" y="2920341"/>
            <a:ext cx="743537" cy="62048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15" name="Пятно 1 60"/>
          <p:cNvSpPr/>
          <p:nvPr/>
        </p:nvSpPr>
        <p:spPr>
          <a:xfrm>
            <a:off x="6229597" y="2816431"/>
            <a:ext cx="555171" cy="51162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graphicFrame>
        <p:nvGraphicFramePr>
          <p:cNvPr id="116" name="Таблица 115"/>
          <p:cNvGraphicFramePr>
            <a:graphicFrameLocks noGrp="1"/>
          </p:cNvGraphicFramePr>
          <p:nvPr/>
        </p:nvGraphicFramePr>
        <p:xfrm>
          <a:off x="6766560" y="3596640"/>
          <a:ext cx="1689549" cy="180374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89549">
                  <a:extLst>
                    <a:ext uri="{9D8B030D-6E8A-4147-A177-3AD203B41FA5}"/>
                  </a:extLst>
                </a:gridCol>
              </a:tblGrid>
              <a:tr h="5608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91726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сводного</a:t>
                      </a:r>
                      <a:r>
                        <a:rPr lang="ru-RU" alt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отчёта </a:t>
                      </a:r>
                      <a:r>
                        <a:rPr lang="ru-RU" alt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по школе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12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5 - 15 мин.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7" name="Прямоугольник 116"/>
          <p:cNvSpPr/>
          <p:nvPr/>
        </p:nvSpPr>
        <p:spPr>
          <a:xfrm>
            <a:off x="5913120" y="3243944"/>
            <a:ext cx="814252" cy="402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900" b="1" dirty="0" smtClean="0">
                <a:solidFill>
                  <a:schemeClr val="tx1"/>
                </a:solidFill>
              </a:rPr>
              <a:t>7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805058" y="3298372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</a:t>
            </a:r>
            <a:r>
              <a:rPr lang="ru-RU" sz="900" b="1" dirty="0">
                <a:solidFill>
                  <a:schemeClr val="tx1"/>
                </a:solidFill>
              </a:rPr>
              <a:t> </a:t>
            </a:r>
            <a:r>
              <a:rPr lang="ru-RU" sz="900" b="1" dirty="0" smtClean="0">
                <a:solidFill>
                  <a:schemeClr val="tx1"/>
                </a:solidFill>
              </a:rPr>
              <a:t>8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20" name="Стрелка вправо 119"/>
          <p:cNvSpPr/>
          <p:nvPr/>
        </p:nvSpPr>
        <p:spPr>
          <a:xfrm>
            <a:off x="3855721" y="4522789"/>
            <a:ext cx="746759" cy="2625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6202681" y="4511903"/>
            <a:ext cx="594360" cy="349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8545286" y="3592286"/>
            <a:ext cx="468085" cy="17743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graphicFrame>
        <p:nvGraphicFramePr>
          <p:cNvPr id="124" name="Таблица 123"/>
          <p:cNvGraphicFramePr>
            <a:graphicFrameLocks noGrp="1"/>
          </p:cNvGraphicFramePr>
          <p:nvPr/>
        </p:nvGraphicFramePr>
        <p:xfrm>
          <a:off x="4861560" y="5671459"/>
          <a:ext cx="4282440" cy="11453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82440"/>
              </a:tblGrid>
              <a:tr h="249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подготовки</a:t>
                      </a:r>
                      <a:r>
                        <a:rPr lang="ru-RU" alt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тестированию</a:t>
                      </a:r>
                      <a:endParaRPr lang="ru-RU" alt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9" marB="45719">
                    <a:solidFill>
                      <a:schemeClr val="accent1"/>
                    </a:solidFill>
                  </a:tcPr>
                </a:tc>
              </a:tr>
              <a:tr h="455023">
                <a:tc>
                  <a:txBody>
                    <a:bodyPr/>
                    <a:lstStyle/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Большие затраты времени на мониторинг и анализ данных тестирования теоретических знаний учащихся </a:t>
                      </a:r>
                      <a:endParaRPr lang="ru-RU" alt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0" marR="91420" marT="45719" marB="45719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</a:tr>
              <a:tr h="415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Большой объем расходования бумаги </a:t>
                      </a:r>
                    </a:p>
                  </a:txBody>
                  <a:tcPr marL="91420" marR="91420" marT="45719" marB="45719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5" name="Стрелка вправо 124"/>
          <p:cNvSpPr/>
          <p:nvPr/>
        </p:nvSpPr>
        <p:spPr>
          <a:xfrm>
            <a:off x="0" y="4315959"/>
            <a:ext cx="366713" cy="249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6" name="Стрелка вправо 125"/>
          <p:cNvSpPr/>
          <p:nvPr/>
        </p:nvSpPr>
        <p:spPr>
          <a:xfrm>
            <a:off x="6737577" y="2342697"/>
            <a:ext cx="427037" cy="284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4524103" y="5242560"/>
            <a:ext cx="3951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  <a:r>
              <a:rPr lang="ru-RU" altLang="ru-RU" b="1" dirty="0" smtClean="0"/>
              <a:t>:</a:t>
            </a:r>
            <a:endParaRPr lang="ru-RU" altLang="ru-RU" b="1" dirty="0"/>
          </a:p>
        </p:txBody>
      </p:sp>
      <p:sp>
        <p:nvSpPr>
          <p:cNvPr id="128" name="Пятно 1 60"/>
          <p:cNvSpPr/>
          <p:nvPr/>
        </p:nvSpPr>
        <p:spPr>
          <a:xfrm>
            <a:off x="4386943" y="5627914"/>
            <a:ext cx="489857" cy="42817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9" name="Пятно 1 60"/>
          <p:cNvSpPr/>
          <p:nvPr/>
        </p:nvSpPr>
        <p:spPr>
          <a:xfrm>
            <a:off x="4378234" y="6013268"/>
            <a:ext cx="590006" cy="40277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30" name="Пятно 1 60"/>
          <p:cNvSpPr/>
          <p:nvPr/>
        </p:nvSpPr>
        <p:spPr>
          <a:xfrm>
            <a:off x="4373880" y="6313714"/>
            <a:ext cx="594360" cy="54428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0" y="5852160"/>
            <a:ext cx="4663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– </a:t>
            </a:r>
          </a:p>
          <a:p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 часов (150 мин) – 3,5 часов (210 мин.)</a:t>
            </a:r>
          </a:p>
          <a:p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Расходование бумаги 90-100 листов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ятно 1 60"/>
          <p:cNvSpPr/>
          <p:nvPr/>
        </p:nvSpPr>
        <p:spPr>
          <a:xfrm>
            <a:off x="1813771" y="269910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1" name="Пятно 1 60"/>
          <p:cNvSpPr/>
          <p:nvPr/>
        </p:nvSpPr>
        <p:spPr>
          <a:xfrm>
            <a:off x="8436428" y="2719449"/>
            <a:ext cx="555171" cy="51162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2" name="Пятно 1 60"/>
          <p:cNvSpPr/>
          <p:nvPr/>
        </p:nvSpPr>
        <p:spPr>
          <a:xfrm>
            <a:off x="5836920" y="4800601"/>
            <a:ext cx="655320" cy="59040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43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78" y="1"/>
            <a:ext cx="6469931" cy="1569660"/>
          </a:xfrm>
        </p:spPr>
        <p:txBody>
          <a:bodyPr anchor="ctr"/>
          <a:lstStyle/>
          <a:p>
            <a:r>
              <a:rPr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проблем</a:t>
            </a:r>
            <a:br>
              <a:rPr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06 января 2022 по 20 января 2022 года </a:t>
            </a:r>
            <a:r>
              <a:rPr smtClean="0">
                <a:solidFill>
                  <a:srgbClr val="0070C0"/>
                </a:solidFill>
              </a:rPr>
              <a:t/>
            </a:r>
            <a:br>
              <a:rPr smtClean="0">
                <a:solidFill>
                  <a:srgbClr val="0070C0"/>
                </a:solidFill>
              </a:rPr>
            </a:br>
            <a:r>
              <a:rPr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34441"/>
          <a:ext cx="9144002" cy="6068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520"/>
                <a:gridCol w="3043741"/>
                <a:gridCol w="3043741"/>
              </a:tblGrid>
              <a:tr h="36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Проблема 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Коренная причина 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 решения 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023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подготовки к тестированию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времени на подготовку, распечатку  и раздачу бланков учащимся, т.к. часть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учащихся занимаются в МБОУ «СОШ №2», по адресу  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ул. Филиппова 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Переход на электронный документооборот  с применением бесплатных  платформ и сервисов, позволяющих без затрат на печать и доставку результатов тестирования, 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режиме реального времени  посредством доступа в интернет заполнять отчеты и документы по выполнению тестовых заданий по теоретической подготовке учащихся. Внедрение электронной формы отчетности по теоретической подготовке учащихся. 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6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Большие затраты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времени на мониторинг  и анализ данных тестирования теоретических знаний учащихся.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Ручной подсчет результатов  анкетирования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27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Повышенный расход материалов: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тонера, бумаги, времени на походы в кабинеты с принтерами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Объемный документооборот  в бумажном формате,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отсутствие оборудования и расходных материалов для печати на рабочем месте тренера-преподавателя.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120" y="182880"/>
            <a:ext cx="4831080" cy="584775"/>
          </a:xfrm>
        </p:spPr>
        <p:txBody>
          <a:bodyPr/>
          <a:lstStyle/>
          <a:p>
            <a:r>
              <a:rPr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" 5 ПОЧЕМУ?"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бережливые технологии\метод 5 почему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1580"/>
            <a:ext cx="9144000" cy="5646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80" y="180110"/>
            <a:ext cx="6802437" cy="584775"/>
          </a:xfrm>
        </p:spPr>
        <p:txBody>
          <a:bodyPr/>
          <a:lstStyle/>
          <a:p>
            <a:r>
              <a:rPr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Диаграмма Исикава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бережливые технологии\диаграмма Исикавы. МАУ ДО ДЮСШ 5 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945"/>
            <a:ext cx="9144000" cy="5805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345" y="1268760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763595" cy="58477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25" y="4799062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1628801"/>
            <a:ext cx="47165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ятно 1 60"/>
          <p:cNvSpPr/>
          <p:nvPr/>
        </p:nvSpPr>
        <p:spPr>
          <a:xfrm>
            <a:off x="5704114" y="5497286"/>
            <a:ext cx="576944" cy="54428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Пятно 1 60"/>
          <p:cNvSpPr/>
          <p:nvPr/>
        </p:nvSpPr>
        <p:spPr>
          <a:xfrm>
            <a:off x="5421086" y="4963886"/>
            <a:ext cx="664028" cy="48985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8" name="Пятно 1 60"/>
          <p:cNvSpPr/>
          <p:nvPr/>
        </p:nvSpPr>
        <p:spPr>
          <a:xfrm>
            <a:off x="6215743" y="5083630"/>
            <a:ext cx="576944" cy="66402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9" name="Пятно 1 60"/>
          <p:cNvSpPr/>
          <p:nvPr/>
        </p:nvSpPr>
        <p:spPr>
          <a:xfrm>
            <a:off x="534390" y="1270660"/>
            <a:ext cx="795646" cy="100148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0" name="Пятно 1 60"/>
          <p:cNvSpPr/>
          <p:nvPr/>
        </p:nvSpPr>
        <p:spPr>
          <a:xfrm>
            <a:off x="485898" y="2402774"/>
            <a:ext cx="941119" cy="90846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1" name="Пятно 1 60"/>
          <p:cNvSpPr/>
          <p:nvPr/>
        </p:nvSpPr>
        <p:spPr>
          <a:xfrm>
            <a:off x="374072" y="3574472"/>
            <a:ext cx="1151907" cy="9559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2437" y="1343892"/>
            <a:ext cx="5375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Длительный процесс подготовки к тестированию теоретических знаний 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3273" y="2521526"/>
            <a:ext cx="4958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Ручной подсчет результатов тестирования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rot="20625209">
            <a:off x="6222688" y="2290429"/>
            <a:ext cx="2117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 rot="20483319">
            <a:off x="6429825" y="3641157"/>
            <a:ext cx="2121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 rot="20371536">
            <a:off x="6598017" y="5271366"/>
            <a:ext cx="19410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Уровень организации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579418" y="3713019"/>
            <a:ext cx="4502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Большой объем расходования бумаги при проведении тестирования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9964" y="2770909"/>
            <a:ext cx="1593272" cy="31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выявлено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83926" y="4156364"/>
            <a:ext cx="1634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выявлено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212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1025</Words>
  <Application>Microsoft Office PowerPoint</Application>
  <PresentationFormat>Экран (4:3)</PresentationFormat>
  <Paragraphs>262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Оформление по умолчанию</vt:lpstr>
      <vt:lpstr>Слайд 1</vt:lpstr>
      <vt:lpstr>ОПТИМИЗАЦИЯ ПРОЦЕССА ТЕСТИРОВАНИЯ   ТЕОРЕТИЧЕСКИХ ЗНАНИЙ УЧАЩИХСЯ ОБЪЕДИНЕНИЯ "СПОРТИВНАЯ БОРЬБА» (ДИСЦИПЛИНА ГРЕКО-РИМСКАЯ БРЬБА) МАУ ДО «ДЕТСКО-ЮНОШЕСКАЯ СПОРТИВНАЯ ШКОЛА № 5»</vt:lpstr>
      <vt:lpstr>Слайд 3</vt:lpstr>
      <vt:lpstr>Команда проекта</vt:lpstr>
      <vt:lpstr>Карта текущего состояния процесса с 01 января 2022 года по 05 декабря 2022 года</vt:lpstr>
      <vt:lpstr>Анализ проблем  с 06 января 2022 по 20 января 2022 года   </vt:lpstr>
      <vt:lpstr>Метод " 5 ПОЧЕМУ?"</vt:lpstr>
      <vt:lpstr>Диаграмма Исикава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Визуализация «Было» – «Стало» </vt:lpstr>
      <vt:lpstr>Тестовые задания по теоретической подготовке учащихся объединения "Спортивная борьба"</vt:lpstr>
      <vt:lpstr>Анализ тестовых ответов  по теоретической подготовке</vt:lpstr>
      <vt:lpstr>Мониторинг  удовлетворенности  внедрения электронного  тестирования по теоретической подготовке</vt:lpstr>
      <vt:lpstr>Результаты мониторинга удовлетворенности  электронного тестирования по теоретической  подготовке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User</cp:lastModifiedBy>
  <cp:revision>223</cp:revision>
  <dcterms:created xsi:type="dcterms:W3CDTF">2021-04-01T04:27:01Z</dcterms:created>
  <dcterms:modified xsi:type="dcterms:W3CDTF">2022-12-26T03:16:53Z</dcterms:modified>
</cp:coreProperties>
</file>